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580" r:id="rId2"/>
    <p:sldId id="587" r:id="rId3"/>
    <p:sldId id="581" r:id="rId4"/>
    <p:sldId id="582" r:id="rId5"/>
    <p:sldId id="583" r:id="rId6"/>
    <p:sldId id="584" r:id="rId7"/>
    <p:sldId id="585" r:id="rId8"/>
    <p:sldId id="586" r:id="rId9"/>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56"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56"/>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467FC98-7530-47E1-B2DB-143C5B6E2F47}"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34872480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67FC98-7530-47E1-B2DB-143C5B6E2F47}"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1092930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67FC98-7530-47E1-B2DB-143C5B6E2F47}"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3067496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467FC98-7530-47E1-B2DB-143C5B6E2F47}"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20569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467FC98-7530-47E1-B2DB-143C5B6E2F47}"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3702973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467FC98-7530-47E1-B2DB-143C5B6E2F47}"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2205579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467FC98-7530-47E1-B2DB-143C5B6E2F47}" type="datetimeFigureOut">
              <a:rPr lang="en-US" smtClean="0"/>
              <a:t>8/23/2024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36114568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467FC98-7530-47E1-B2DB-143C5B6E2F47}" type="datetimeFigureOut">
              <a:rPr lang="en-US" smtClean="0"/>
              <a:t>8/23/2024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897112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467FC98-7530-47E1-B2DB-143C5B6E2F47}" type="datetimeFigureOut">
              <a:rPr lang="en-US" smtClean="0"/>
              <a:t>8/23/2024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8089814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467FC98-7530-47E1-B2DB-143C5B6E2F47}"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29839033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5467FC98-7530-47E1-B2DB-143C5B6E2F47}"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226A7A-8E28-4CAD-9BE3-9CB0DD3B4B72}" type="slidenum">
              <a:rPr lang="en-US" smtClean="0"/>
              <a:t>‹#›</a:t>
            </a:fld>
            <a:endParaRPr lang="en-US"/>
          </a:p>
        </p:txBody>
      </p:sp>
    </p:spTree>
    <p:extLst>
      <p:ext uri="{BB962C8B-B14F-4D97-AF65-F5344CB8AC3E}">
        <p14:creationId xmlns:p14="http://schemas.microsoft.com/office/powerpoint/2010/main" val="30958398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5467FC98-7530-47E1-B2DB-143C5B6E2F47}" type="datetimeFigureOut">
              <a:rPr lang="en-US" smtClean="0"/>
              <a:t>8/23/2024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9F226A7A-8E28-4CAD-9BE3-9CB0DD3B4B72}" type="slidenum">
              <a:rPr lang="en-US" smtClean="0"/>
              <a:t>‹#›</a:t>
            </a:fld>
            <a:endParaRPr lang="en-US"/>
          </a:p>
        </p:txBody>
      </p:sp>
    </p:spTree>
    <p:extLst>
      <p:ext uri="{BB962C8B-B14F-4D97-AF65-F5344CB8AC3E}">
        <p14:creationId xmlns:p14="http://schemas.microsoft.com/office/powerpoint/2010/main" val="8849795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C00000"/>
                </a:solidFill>
                <a:latin typeface="Times New Roman" pitchFamily="18" charset="0"/>
                <a:cs typeface="Times New Roman" pitchFamily="18" charset="0"/>
              </a:rPr>
              <a:t>P.G. Diploma in Tourism &amp; Management </a:t>
            </a:r>
            <a:r>
              <a:rPr lang="en-US" sz="2400" b="1" dirty="0">
                <a:solidFill>
                  <a:schemeClr val="tx1"/>
                </a:solidFill>
                <a:latin typeface="Times New Roman" pitchFamily="18" charset="0"/>
                <a:cs typeface="Times New Roman" pitchFamily="18" charset="0"/>
              </a:rPr>
              <a:t>Program Outcome</a:t>
            </a:r>
          </a:p>
          <a:p>
            <a:pPr algn="ctr"/>
            <a:endParaRPr lang="en-US" sz="2400" b="1" dirty="0">
              <a:solidFill>
                <a:schemeClr val="tx1"/>
              </a:solidFill>
              <a:latin typeface="Times New Roman" pitchFamily="18" charset="0"/>
              <a:cs typeface="Times New Roman" pitchFamily="18" charset="0"/>
            </a:endParaRPr>
          </a:p>
          <a:p>
            <a:pPr algn="ctr"/>
            <a:endParaRPr lang="en-US" sz="2400"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1905000"/>
          <a:ext cx="5562600" cy="257556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685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To create a basic awareness about tourism sector's role is India's social and economical development.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PO2. </a:t>
                      </a:r>
                      <a:endParaRPr lang="en-US" sz="1600" b="0" dirty="0">
                        <a:solidFill>
                          <a:schemeClr val="tx1"/>
                        </a:solidFill>
                        <a:latin typeface="Times New Roman" pitchFamily="18" charset="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kern="1200" dirty="0">
                          <a:solidFill>
                            <a:schemeClr val="dk1"/>
                          </a:solidFill>
                          <a:latin typeface="Times New Roman" pitchFamily="18" charset="0"/>
                          <a:ea typeface="+mn-ea"/>
                          <a:cs typeface="Times New Roman" pitchFamily="18" charset="0"/>
                        </a:rPr>
                        <a:t>An interaction with wide ranging issues like culture, Bio-diversity, marketing, Management, Computer Applications and Hotel Management aims to give an insight of these.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914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PO3. </a:t>
                      </a:r>
                      <a:endParaRPr lang="en-US" sz="1600" b="0" dirty="0">
                        <a:solidFill>
                          <a:schemeClr val="tx1"/>
                        </a:solidFill>
                        <a:latin typeface="Times New Roman" pitchFamily="18" charset="0"/>
                        <a:cs typeface="Times New Roman"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kern="1200" dirty="0">
                          <a:solidFill>
                            <a:schemeClr val="dk1"/>
                          </a:solidFill>
                          <a:latin typeface="Times New Roman" pitchFamily="18" charset="0"/>
                          <a:ea typeface="+mn-ea"/>
                          <a:cs typeface="Times New Roman" pitchFamily="18" charset="0"/>
                        </a:rPr>
                        <a:t>Course prepares a solid background of theory and practice due to guest faculty belonging. to diverse fields.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C00000"/>
                </a:solidFill>
                <a:latin typeface="Times New Roman" pitchFamily="18" charset="0"/>
                <a:cs typeface="Times New Roman" pitchFamily="18" charset="0"/>
              </a:rPr>
              <a:t>P.G. Diploma in Tourism &amp; Management </a:t>
            </a:r>
            <a:r>
              <a:rPr lang="en-US" sz="2400" b="1" dirty="0">
                <a:solidFill>
                  <a:schemeClr val="tx1"/>
                </a:solidFill>
                <a:latin typeface="Times New Roman" pitchFamily="18" charset="0"/>
                <a:cs typeface="Times New Roman" pitchFamily="18" charset="0"/>
              </a:rPr>
              <a:t>Program Specification Outcome</a:t>
            </a:r>
          </a:p>
          <a:p>
            <a:pPr algn="ctr"/>
            <a:endParaRPr lang="en-US" sz="2400" b="1" dirty="0">
              <a:solidFill>
                <a:schemeClr val="tx1"/>
              </a:solidFill>
              <a:latin typeface="Times New Roman" pitchFamily="18" charset="0"/>
              <a:cs typeface="Times New Roman" pitchFamily="18" charset="0"/>
            </a:endParaRPr>
          </a:p>
          <a:p>
            <a:pPr lvl="0"/>
            <a:r>
              <a:rPr lang="en-US" dirty="0">
                <a:solidFill>
                  <a:prstClr val="black"/>
                </a:solidFill>
                <a:latin typeface="Times New Roman" pitchFamily="18" charset="0"/>
                <a:cs typeface="Times New Roman" pitchFamily="18" charset="0"/>
              </a:rPr>
              <a:t>Program Specification Outcomes upon completion of the P.G. Diploma in Tourism &amp; Management program, the student will be able to:- </a:t>
            </a:r>
          </a:p>
          <a:p>
            <a:pPr lvl="0"/>
            <a:endParaRPr lang="en-US" dirty="0">
              <a:solidFill>
                <a:prstClr val="black"/>
              </a:solidFill>
              <a:latin typeface="Times New Roman" pitchFamily="18" charset="0"/>
              <a:cs typeface="Times New Roman" pitchFamily="18" charset="0"/>
            </a:endParaRPr>
          </a:p>
          <a:p>
            <a:pPr algn="ctr"/>
            <a:endParaRPr lang="en-US" sz="2400"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5005513"/>
              </p:ext>
            </p:extLst>
          </p:nvPr>
        </p:nvGraphicFramePr>
        <p:xfrm>
          <a:off x="647700" y="2553607"/>
          <a:ext cx="5562600" cy="6106614"/>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6449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400" b="0" dirty="0">
                          <a:solidFill>
                            <a:schemeClr val="tx1"/>
                          </a:solidFill>
                          <a:latin typeface="Times New Roman" panose="02020603050405020304" pitchFamily="18" charset="0"/>
                          <a:cs typeface="Times New Roman" panose="02020603050405020304" pitchFamily="18" charset="0"/>
                        </a:rPr>
                        <a:t>Brief outline of ancient Indian History, medieval and modern Indian History, India today political structure, Religions of India. Growth of Indian art and architecture. </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038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400" dirty="0">
                          <a:latin typeface="Times New Roman" panose="02020603050405020304" pitchFamily="18" charset="0"/>
                          <a:cs typeface="Times New Roman" panose="02020603050405020304" pitchFamily="18" charset="0"/>
                        </a:rPr>
                        <a:t>Evolution of the definition "Tourism" and "Tourist "as given by WTO and Govt. of India. History of International tourism through ages. Role of government in tourism Planning and development. Demand in tourism its concept, measurement. Tourism marketing concepts.</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14365291"/>
                  </a:ext>
                </a:extLst>
              </a:tr>
              <a:tr h="1038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400" dirty="0">
                          <a:latin typeface="Times New Roman" panose="02020603050405020304" pitchFamily="18" charset="0"/>
                          <a:cs typeface="Times New Roman" panose="02020603050405020304" pitchFamily="18" charset="0"/>
                        </a:rPr>
                        <a:t>Transport as a system. Basic elements of transport, Technological development in transport and its influence over growth of tourism. Historical development of travel agency. Package tours their production and sales formulation of itinerary. Tourism &amp; Travel organizations, namely WTO, ICAO, PATA.</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3810023"/>
                  </a:ext>
                </a:extLst>
              </a:tr>
              <a:tr h="1038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400" dirty="0">
                          <a:latin typeface="Times New Roman" panose="02020603050405020304" pitchFamily="18" charset="0"/>
                          <a:cs typeface="Times New Roman" panose="02020603050405020304" pitchFamily="18" charset="0"/>
                        </a:rPr>
                        <a:t>Definition of Hotel. History of accommodation. Working and organization of a model hotel, Catering management &amp; technology, Major chains of hotels in India and abroad. Front office various reservation procedures. </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01900635"/>
                  </a:ext>
                </a:extLst>
              </a:tr>
              <a:tr h="1038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400" dirty="0">
                          <a:latin typeface="Times New Roman" panose="02020603050405020304" pitchFamily="18" charset="0"/>
                          <a:cs typeface="Times New Roman" panose="02020603050405020304" pitchFamily="18" charset="0"/>
                        </a:rPr>
                        <a:t>Development of tourism in India. Tourist attractions of India, A brief account of India’s wildlife as a tourist attraction Brief understanding of performing arts and handicrafts in India.</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3898415"/>
                  </a:ext>
                </a:extLst>
              </a:tr>
              <a:tr h="10382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 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400" dirty="0">
                          <a:latin typeface="Times New Roman" panose="02020603050405020304" pitchFamily="18" charset="0"/>
                          <a:cs typeface="Times New Roman" panose="02020603050405020304" pitchFamily="18" charset="0"/>
                        </a:rPr>
                        <a:t>Management concepts and Operational Research, Quantitative methods, Data Processing Computers Planning and Scheduling methods Organizational Behavior, Marketing and its managements, Managements Information system.</a:t>
                      </a:r>
                      <a:endParaRPr lang="en-US" sz="14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14052707"/>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6468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latin typeface="Times New Roman" panose="02020603050405020304" pitchFamily="18" charset="0"/>
                <a:cs typeface="Times New Roman" pitchFamily="18" charset="0"/>
              </a:rPr>
              <a:t>P.G. Diploma in Tourism &amp; Management</a:t>
            </a:r>
          </a:p>
          <a:p>
            <a:r>
              <a:rPr lang="en-US" dirty="0">
                <a:latin typeface="Times New Roman" panose="02020603050405020304" pitchFamily="18" charset="0"/>
                <a:cs typeface="Times New Roman" pitchFamily="18" charset="0"/>
              </a:rPr>
              <a:t> Paper – I </a:t>
            </a:r>
            <a:r>
              <a:rPr lang="en-US" sz="1800" b="1" i="0" u="none" strike="noStrike" baseline="0" dirty="0">
                <a:latin typeface="Times New Roman" panose="02020603050405020304" pitchFamily="18" charset="0"/>
                <a:cs typeface="Times New Roman" panose="02020603050405020304" pitchFamily="18" charset="0"/>
              </a:rPr>
              <a:t> INTRODUCTION TO INDIAN HISTORY &amp; CULTURE</a:t>
            </a:r>
          </a:p>
          <a:p>
            <a:endParaRPr lang="en-US" dirty="0">
              <a:latin typeface="Times New Roman" panose="02020603050405020304"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4008260455"/>
              </p:ext>
            </p:extLst>
          </p:nvPr>
        </p:nvGraphicFramePr>
        <p:xfrm>
          <a:off x="533400" y="2895600"/>
          <a:ext cx="5715000" cy="560832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71387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Student understands about ancient Indian History, the society, religion and political history, Indian</a:t>
                      </a:r>
                    </a:p>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social Institutions and status of women.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96252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The course intended to familiarized the student with the nature of historical development and</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presents a broad outline of the political, medieval and modern Indian History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60236841"/>
                  </a:ext>
                </a:extLst>
              </a:tr>
              <a:tr h="94648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The course is aimed at shaping the student's perception and outlook on social, economic and political environment of India and beyond. And learn basic statistics, national</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flag, emblem, national bird and animal.</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63671781"/>
                  </a:ext>
                </a:extLst>
              </a:tr>
              <a:tr h="1143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After completing the course students will have a familiarity with major trends in writing the religious history of India from Pre Indus to the Puranic traditions. The students will also have knowledge of philosophy of - Vedic, Buddhism, Jainism, Islam, Zoroastrianism, Christianity and Sikhism.</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69718919"/>
                  </a:ext>
                </a:extLst>
              </a:tr>
              <a:tr h="1143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Students learn the basics of Archaeology, its relation with other disciplines, its development in</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both global and Indian context...How Sculptures and architecture are an important part of the cultural</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heritage of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98030640"/>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latin typeface="Times New Roman" pitchFamily="18" charset="0"/>
                <a:cs typeface="Times New Roman" pitchFamily="18" charset="0"/>
              </a:rPr>
              <a:t>P.G. Diploma in Tourism &amp; Management</a:t>
            </a:r>
          </a:p>
          <a:p>
            <a:r>
              <a:rPr lang="en-US" dirty="0"/>
              <a:t> </a:t>
            </a:r>
            <a:r>
              <a:rPr lang="en-US" dirty="0">
                <a:latin typeface="Times New Roman" pitchFamily="18" charset="0"/>
                <a:cs typeface="Times New Roman" pitchFamily="18" charset="0"/>
              </a:rPr>
              <a:t>Paper – II -</a:t>
            </a:r>
            <a:r>
              <a:rPr lang="en-US" b="1" dirty="0">
                <a:latin typeface="Times New Roman" pitchFamily="18" charset="0"/>
                <a:cs typeface="Times New Roman" pitchFamily="18" charset="0"/>
              </a:rPr>
              <a:t> </a:t>
            </a:r>
            <a:r>
              <a:rPr lang="en-US" sz="1800" b="1" i="0" u="none" strike="noStrike" baseline="0" dirty="0">
                <a:latin typeface="Times New Roman" panose="02020603050405020304" pitchFamily="18" charset="0"/>
                <a:cs typeface="Times New Roman" panose="02020603050405020304" pitchFamily="18" charset="0"/>
              </a:rPr>
              <a:t>TOURISM PRINCIPLES AND PRACTICES</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2109955531"/>
              </p:ext>
            </p:extLst>
          </p:nvPr>
        </p:nvGraphicFramePr>
        <p:xfrm>
          <a:off x="533400" y="2590800"/>
          <a:ext cx="5715000" cy="438912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Student learns the definition of "Tourism" and "Tourist" “Definitions of "Tourist" as given by WTO and Govt. of India. Motivation in tourism.</a:t>
                      </a:r>
                      <a:endParaRPr lang="en-US" sz="1600" b="0" kern="1200" dirty="0">
                        <a:solidFill>
                          <a:schemeClr val="tx1"/>
                        </a:solidFill>
                        <a:effectLst/>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67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Students learn the Factors that influence the growth of the travel and tourism industry include</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capital, knowledge, information, benefit expectations, number of tourist visits</a:t>
                      </a:r>
                      <a:endParaRPr lang="en-US" sz="1600" b="0" kern="1200" dirty="0">
                        <a:solidFill>
                          <a:schemeClr val="dk1"/>
                        </a:solidFill>
                        <a:effectLst/>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14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The aim of this module is to familiarize students with the basic principles of Tourism Economic in a macroeconomic as well as microeconomic level</a:t>
                      </a:r>
                      <a:endParaRPr lang="en-US" sz="1600" b="0" kern="1200" dirty="0">
                        <a:solidFill>
                          <a:schemeClr val="dk1"/>
                        </a:solidFill>
                        <a:effectLst/>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Students learn determinants of tourism demand include factors such as exchange rate volatility,</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global income, demographic, social, economic, and education factors, income of both the destination</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and origin countries.</a:t>
                      </a:r>
                      <a:endParaRPr lang="en-US" sz="1600" b="0" kern="1200" dirty="0">
                        <a:solidFill>
                          <a:schemeClr val="dk1"/>
                        </a:solidFill>
                        <a:effectLst/>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400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To enhance the students with the concept of marketing and its role in the promotion of tourism</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products.</a:t>
                      </a:r>
                      <a:endParaRPr lang="en-US" sz="1600" b="0" kern="1200" dirty="0">
                        <a:solidFill>
                          <a:schemeClr val="dk1"/>
                        </a:solidFill>
                        <a:effectLst/>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latin typeface="Times New Roman" pitchFamily="18" charset="0"/>
                <a:cs typeface="Times New Roman" pitchFamily="18" charset="0"/>
              </a:rPr>
              <a:t>P.G. Diploma in Tourism &amp; Management</a:t>
            </a:r>
          </a:p>
          <a:p>
            <a:r>
              <a:rPr lang="en-US" dirty="0"/>
              <a:t> </a:t>
            </a:r>
            <a:r>
              <a:rPr lang="en-US" dirty="0">
                <a:latin typeface="Times New Roman" pitchFamily="18" charset="0"/>
                <a:cs typeface="Times New Roman" pitchFamily="18" charset="0"/>
              </a:rPr>
              <a:t>Paper – III -</a:t>
            </a:r>
            <a:r>
              <a:rPr lang="en-US" b="1" dirty="0">
                <a:latin typeface="Times New Roman" pitchFamily="18" charset="0"/>
                <a:cs typeface="Times New Roman" pitchFamily="18" charset="0"/>
              </a:rPr>
              <a:t> </a:t>
            </a:r>
            <a:r>
              <a:rPr lang="en-US" sz="1800" b="1" i="0" u="none" strike="noStrike" baseline="0" dirty="0">
                <a:latin typeface="Calibri-Bold"/>
              </a:rPr>
              <a:t>TRANSPORT &amp; TRAVEL AGENCY</a:t>
            </a:r>
            <a:r>
              <a:rPr lang="en-US" b="1" dirty="0">
                <a:latin typeface="Times New Roman" pitchFamily="18" charset="0"/>
                <a:cs typeface="Times New Roman" pitchFamily="18" charset="0"/>
              </a:rPr>
              <a:t>.</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1871393652"/>
              </p:ext>
            </p:extLst>
          </p:nvPr>
        </p:nvGraphicFramePr>
        <p:xfrm>
          <a:off x="533400" y="2590800"/>
          <a:ext cx="5715000" cy="3308414"/>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To Know various modes of transport with their specific merits/ demerits.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67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To understand the theory and practice of Planning and execution of a Package Tour, its </a:t>
                      </a:r>
                      <a:r>
                        <a:rPr lang="en-US" sz="1600" b="0" kern="1200" dirty="0" err="1">
                          <a:solidFill>
                            <a:schemeClr val="tx1"/>
                          </a:solidFill>
                          <a:latin typeface="Times New Roman" pitchFamily="18" charset="0"/>
                          <a:ea typeface="+mn-ea"/>
                          <a:cs typeface="Times New Roman" pitchFamily="18" charset="0"/>
                        </a:rPr>
                        <a:t>itinery</a:t>
                      </a:r>
                      <a:r>
                        <a:rPr lang="en-US" sz="1600" b="0" kern="1200" dirty="0">
                          <a:solidFill>
                            <a:schemeClr val="tx1"/>
                          </a:solidFill>
                          <a:latin typeface="Times New Roman" pitchFamily="18" charset="0"/>
                          <a:ea typeface="+mn-ea"/>
                          <a:cs typeface="Times New Roman" pitchFamily="18" charset="0"/>
                        </a:rPr>
                        <a:t>, costing and functional details.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14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 A basic knowledge of Indian Geography in order to sell the destinations in a circuit- mode.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An understanding of Travel Agency / Tour operator with specific purpose of starting own business.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lvl="0" algn="just">
                        <a:lnSpc>
                          <a:spcPct val="100000"/>
                        </a:lnSpc>
                      </a:pPr>
                      <a:r>
                        <a:rPr lang="en-US" sz="16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tx1"/>
                          </a:solidFill>
                          <a:latin typeface="Times New Roman" pitchFamily="18" charset="0"/>
                          <a:ea typeface="+mn-ea"/>
                          <a:cs typeface="Times New Roman" pitchFamily="18" charset="0"/>
                        </a:rPr>
                        <a:t>Learning Major travel agencies in India. Information regarding the various tourism organizations</a:t>
                      </a:r>
                    </a:p>
                    <a:p>
                      <a:r>
                        <a:rPr lang="en-US" sz="1600" b="0" kern="1200" dirty="0">
                          <a:solidFill>
                            <a:schemeClr val="tx1"/>
                          </a:solidFill>
                          <a:latin typeface="Times New Roman" pitchFamily="18" charset="0"/>
                          <a:ea typeface="+mn-ea"/>
                          <a:cs typeface="Times New Roman" pitchFamily="18" charset="0"/>
                        </a:rPr>
                        <a:t>of international, national and state levels along with their aims, objectives, headquarters, functions </a:t>
                      </a:r>
                      <a:r>
                        <a:rPr lang="en-US" sz="1600" b="0" kern="1200" dirty="0" err="1">
                          <a:solidFill>
                            <a:schemeClr val="tx1"/>
                          </a:solidFill>
                          <a:latin typeface="Times New Roman" pitchFamily="18" charset="0"/>
                          <a:ea typeface="+mn-ea"/>
                          <a:cs typeface="Times New Roman" pitchFamily="18" charset="0"/>
                        </a:rPr>
                        <a:t>etc</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46617938"/>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latin typeface="Times New Roman" pitchFamily="18" charset="0"/>
                <a:cs typeface="Times New Roman" pitchFamily="18" charset="0"/>
              </a:rPr>
              <a:t>P.G. Diploma in Tourism &amp; Management</a:t>
            </a:r>
          </a:p>
          <a:p>
            <a:r>
              <a:rPr lang="en-US" dirty="0"/>
              <a:t> </a:t>
            </a:r>
            <a:r>
              <a:rPr lang="en-US" dirty="0">
                <a:latin typeface="Times New Roman" pitchFamily="18" charset="0"/>
                <a:cs typeface="Times New Roman" pitchFamily="18" charset="0"/>
              </a:rPr>
              <a:t>Paper – IV -</a:t>
            </a:r>
            <a:r>
              <a:rPr lang="en-US" b="1" dirty="0">
                <a:latin typeface="Times New Roman" pitchFamily="18" charset="0"/>
                <a:cs typeface="Times New Roman" pitchFamily="18" charset="0"/>
              </a:rPr>
              <a:t> HOTEL MANAGEMENT &amp; CATERING</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3406450225"/>
              </p:ext>
            </p:extLst>
          </p:nvPr>
        </p:nvGraphicFramePr>
        <p:xfrm>
          <a:off x="571500" y="2533650"/>
          <a:ext cx="5715000" cy="463296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Students can get complete information about the concept of hospitality, accommodation and</a:t>
                      </a:r>
                    </a:p>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hotel and its various types, functions meal plan and safety &amp; security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67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Interpret the current methods, best strategies, trends and professional standards in hotels, restaurants, and related industries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14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Understand concepts and functions of catering management. Know the importance and guidelines of menu planning</a:t>
                      </a:r>
                      <a:r>
                        <a:rPr lang="en-US" sz="1600" b="0" kern="1200" dirty="0">
                          <a:solidFill>
                            <a:schemeClr val="tx1"/>
                          </a:solidFill>
                          <a:latin typeface="Times New Roman" pitchFamily="18" charset="0"/>
                          <a:ea typeface="+mn-ea"/>
                          <a:cs typeface="Times New Roman" pitchFamily="18" charset="0"/>
                        </a:rPr>
                        <a: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Evaluate hotel performance and analyze strategies for revenue generations. Learn about Indian</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Chain Hotels &amp; their growth, Understand the concept of Budgeting, MIS and Revenue Management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Explain the function and operation of the various systems, forms, equipment, and computer applications found in the front office, Roles and responsibilities of</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the reservation department; Reservation process and procedures. Qualities of ideal front office staff.</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latin typeface="Times New Roman" pitchFamily="18" charset="0"/>
                <a:cs typeface="Times New Roman" pitchFamily="18" charset="0"/>
              </a:rPr>
              <a:t>P.G. Diploma in Tourism &amp; Management</a:t>
            </a:r>
          </a:p>
          <a:p>
            <a:r>
              <a:rPr lang="en-US" dirty="0"/>
              <a:t> </a:t>
            </a:r>
            <a:r>
              <a:rPr lang="en-US" dirty="0">
                <a:latin typeface="Times New Roman" pitchFamily="18" charset="0"/>
                <a:cs typeface="Times New Roman" pitchFamily="18" charset="0"/>
              </a:rPr>
              <a:t>Paper – V -</a:t>
            </a:r>
            <a:r>
              <a:rPr lang="en-US" b="1" dirty="0"/>
              <a:t> </a:t>
            </a:r>
            <a:r>
              <a:rPr lang="en-US" b="1" dirty="0">
                <a:latin typeface="Times New Roman" pitchFamily="18" charset="0"/>
                <a:cs typeface="Times New Roman" pitchFamily="18" charset="0"/>
              </a:rPr>
              <a:t>INDIA  AS A TOURIST DESTINATION</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2972236991"/>
              </p:ext>
            </p:extLst>
          </p:nvPr>
        </p:nvGraphicFramePr>
        <p:xfrm>
          <a:off x="571500" y="2521254"/>
          <a:ext cx="5715000" cy="487680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The paper title reveals Evolution of tourism and modern tourism in India. On one side this paper</a:t>
                      </a:r>
                    </a:p>
                    <a:p>
                      <a:r>
                        <a:rPr lang="en-US" sz="1600" b="0" i="0" u="none" strike="noStrike" kern="1200" baseline="0" dirty="0">
                          <a:solidFill>
                            <a:schemeClr val="tx1"/>
                          </a:solidFill>
                          <a:latin typeface="Times New Roman" panose="02020603050405020304" pitchFamily="18" charset="0"/>
                          <a:ea typeface="+mn-ea"/>
                          <a:cs typeface="Times New Roman" panose="02020603050405020304" pitchFamily="18" charset="0"/>
                        </a:rPr>
                        <a:t>represents the beginning of tourism; on the other side this paper introduces modern tourism in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67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Tourist attractions of Northern. Southern. Eastern and Western regions of India. Students will be</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able to gain and apply the knowledge of various types of attraction based on Indian architecture.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26720">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It also teaches salient features of Madhya Pradesh as a tourist destination and role of MP Tourism to promote this state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0993113"/>
                  </a:ext>
                </a:extLst>
              </a:tr>
              <a:tr h="426720">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Wildlife tourism in India creates avenues for adventure, education, research, and cultural awareness, which leads to the preservation of biodiversity and the economic development of local communities.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63885429"/>
                  </a:ext>
                </a:extLst>
              </a:tr>
              <a:tr h="426720">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The primary objective of performing arts is to entertain an audience through a live performance, but they can also serve other purposes such as conveying social, cultural, or political messages, expressing emotions, or telling a story</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621273"/>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6468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latin typeface="Times New Roman" pitchFamily="18" charset="0"/>
                <a:cs typeface="Times New Roman" pitchFamily="18" charset="0"/>
              </a:rPr>
              <a:t>P.G. Diploma in Tourism &amp; Management</a:t>
            </a:r>
          </a:p>
          <a:p>
            <a:r>
              <a:rPr lang="en-US" dirty="0"/>
              <a:t> </a:t>
            </a:r>
            <a:r>
              <a:rPr lang="en-US" dirty="0">
                <a:latin typeface="Times New Roman" pitchFamily="18" charset="0"/>
                <a:cs typeface="Times New Roman" pitchFamily="18" charset="0"/>
              </a:rPr>
              <a:t>Paper – VI -</a:t>
            </a:r>
            <a:r>
              <a:rPr lang="en-US" b="1" dirty="0"/>
              <a:t> </a:t>
            </a:r>
            <a:r>
              <a:rPr lang="en-US" b="1" dirty="0">
                <a:latin typeface="Times New Roman" pitchFamily="18" charset="0"/>
                <a:cs typeface="Times New Roman" pitchFamily="18" charset="0"/>
              </a:rPr>
              <a:t>TOURISM MANAGEMENT &amp; COMPUTER APPLICATIONS.</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782632424"/>
              </p:ext>
            </p:extLst>
          </p:nvPr>
        </p:nvGraphicFramePr>
        <p:xfrm>
          <a:off x="533400" y="3124200"/>
          <a:ext cx="5715000" cy="4161854"/>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Art &amp; science of Management of functional units,</a:t>
                      </a:r>
                    </a:p>
                    <a:p>
                      <a:pPr marL="0" marR="0" lvl="0" indent="0" algn="just" defTabSz="914400" rtl="0" eaLnBrk="1" fontAlgn="auto" latinLnBrk="0" hangingPunct="1">
                        <a:lnSpc>
                          <a:spcPct val="107000"/>
                        </a:lnSpc>
                        <a:spcBef>
                          <a:spcPts val="0"/>
                        </a:spcBef>
                        <a:spcAft>
                          <a:spcPts val="0"/>
                        </a:spcAft>
                        <a:buClrTx/>
                        <a:buSzTx/>
                        <a:buFont typeface="Symbol"/>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67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To provide basic knowledge of analyzing data using various statistical and mathematical</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techniques for business decisions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114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The major individual outcomes included in the study of organizational behavior are organizational</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commitment and job performance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11480">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from these specific paper students can study in details about the basic marketing/tourism marketing concept along with its significance, features and various forms. Explain basic concepts related to marketing research.</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72247370"/>
                  </a:ext>
                </a:extLst>
              </a:tr>
              <a:tr h="411480">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Know the Networking, Multimedia and DTP Basics, Management Information System (MIS), Global</a:t>
                      </a:r>
                    </a:p>
                    <a:p>
                      <a:r>
                        <a:rPr lang="en-US" sz="1600" b="0" i="0" u="none" strike="noStrike" kern="1200" baseline="0" dirty="0">
                          <a:solidFill>
                            <a:schemeClr val="dk1"/>
                          </a:solidFill>
                          <a:latin typeface="Times New Roman" panose="02020603050405020304" pitchFamily="18" charset="0"/>
                          <a:ea typeface="+mn-ea"/>
                          <a:cs typeface="Times New Roman" panose="02020603050405020304" pitchFamily="18" charset="0"/>
                        </a:rPr>
                        <a:t>Distribution System (GDS), CRS and its issues, importance of E ticketing and use of social media marketing for tourism promotion.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83302051"/>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30</TotalTime>
  <Words>1470</Words>
  <Application>Microsoft Office PowerPoint</Application>
  <PresentationFormat>On-screen Show (4:3)</PresentationFormat>
  <Paragraphs>160</Paragraphs>
  <Slides>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Calibri Light</vt:lpstr>
      <vt:lpstr>Calibri-Bold</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17</cp:revision>
  <dcterms:created xsi:type="dcterms:W3CDTF">2024-08-06T06:35:04Z</dcterms:created>
  <dcterms:modified xsi:type="dcterms:W3CDTF">2024-08-23T06:52:02Z</dcterms:modified>
</cp:coreProperties>
</file>